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ClrTx/>
              <a:buSzTx/>
              <a:buNone/>
              <a:defRPr i="1" sz="2400"/>
            </a:lvl1pPr>
          </a:lstStyle>
          <a:p>
            <a:pPr/>
            <a:r>
              <a:t>–Johnny Appleseed</a:t>
            </a:r>
          </a:p>
        </p:txBody>
      </p:sp>
      <p:sp>
        <p:nvSpPr>
          <p:cNvPr id="94" name="“Type a quote here.”"/>
          <p:cNvSpPr txBox="1"/>
          <p:nvPr>
            <p:ph type="body" sz="quarter" idx="14"/>
          </p:nvPr>
        </p:nvSpPr>
        <p:spPr>
          <a:xfrm>
            <a:off x="1270000" y="4308599"/>
            <a:ext cx="10464800" cy="609776"/>
          </a:xfrm>
          <a:prstGeom prst="rect">
            <a:avLst/>
          </a:prstGeom>
        </p:spPr>
        <p:txBody>
          <a:bodyPr>
            <a:spAutoFit/>
          </a:bodyPr>
          <a:lstStyle>
            <a:lvl1pPr marL="0" indent="0" algn="ctr">
              <a:spcBef>
                <a:spcPts val="0"/>
              </a:spcBef>
              <a:buClrTx/>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19250" y="673100"/>
            <a:ext cx="9758016"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8919"/>
            <a:ext cx="5334001" cy="82169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vl1pPr>
            <a:lvl2pPr marL="685800" indent="-342900">
              <a:spcBef>
                <a:spcPts val="3200"/>
              </a:spcBef>
              <a:buClrTx/>
              <a:defRPr sz="2800"/>
            </a:lvl2pPr>
            <a:lvl3pPr marL="1028700" indent="-342900">
              <a:spcBef>
                <a:spcPts val="3200"/>
              </a:spcBef>
              <a:buClrTx/>
              <a:defRPr sz="2800"/>
            </a:lvl3pPr>
            <a:lvl4pPr marL="1371600" indent="-342900">
              <a:spcBef>
                <a:spcPts val="3200"/>
              </a:spcBef>
              <a:buClrTx/>
              <a:defRPr sz="2800"/>
            </a:lvl4pPr>
            <a:lvl5pPr marL="1714500" indent="-342900">
              <a:spcBef>
                <a:spcPts val="3200"/>
              </a:spcBef>
              <a:buClrTx/>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facebook.com/rania.masri" TargetMode="External"/><Relationship Id="rId3" Type="http://schemas.openxmlformats.org/officeDocument/2006/relationships/hyperlink" Target="mailto:rania.z.masri@gmail.com" TargetMode="External"/><Relationship Id="rId4" Type="http://schemas.openxmlformats.org/officeDocument/2006/relationships/hyperlink" Target="mailto:rania.elmasri@lau.edu.lb"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libraries.aub.edu.lb/poha-viewer/map/?blm_aid=6961228#" TargetMode="External"/><Relationship Id="rId3" Type="http://schemas.openxmlformats.org/officeDocument/2006/relationships/hyperlink" Target="https://libraries.aub.edu.lb/poha/" TargetMode="External"/><Relationship Id="rId4" Type="http://schemas.openxmlformats.org/officeDocument/2006/relationships/hyperlink" Target="https://visualizingpalestine.org" TargetMode="External"/><Relationship Id="rId5" Type="http://schemas.openxmlformats.org/officeDocument/2006/relationships/hyperlink" Target="https://visualizingpalestine.org/visuals?locale=ar&amp;cat_id=#visuals" TargetMode="External"/><Relationship Id="rId6" Type="http://schemas.openxmlformats.org/officeDocument/2006/relationships/hyperlink" Target="https://www.facebook.com/Naastopia/" TargetMode="External"/><Relationship Id="rId7" Type="http://schemas.openxmlformats.org/officeDocument/2006/relationships/hyperlink" Target="https://www.facebook.com/campji/" TargetMode="Externa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Dismantling Media Bias against Palestine"/>
          <p:cNvSpPr txBox="1"/>
          <p:nvPr>
            <p:ph type="ctrTitle"/>
          </p:nvPr>
        </p:nvSpPr>
        <p:spPr>
          <a:prstGeom prst="rect">
            <a:avLst/>
          </a:prstGeom>
        </p:spPr>
        <p:txBody>
          <a:bodyPr/>
          <a:lstStyle/>
          <a:p>
            <a:pPr/>
            <a:r>
              <a:t>Dismantling Media Bias against Palestine</a:t>
            </a:r>
          </a:p>
        </p:txBody>
      </p:sp>
      <p:sp>
        <p:nvSpPr>
          <p:cNvPr id="120" name="MEDLAB Workshop - June 18, 2019…"/>
          <p:cNvSpPr txBox="1"/>
          <p:nvPr>
            <p:ph type="subTitle" sz="half" idx="1"/>
          </p:nvPr>
        </p:nvSpPr>
        <p:spPr>
          <a:xfrm>
            <a:off x="1292431" y="5029200"/>
            <a:ext cx="10442369" cy="4066145"/>
          </a:xfrm>
          <a:prstGeom prst="rect">
            <a:avLst/>
          </a:prstGeom>
        </p:spPr>
        <p:txBody>
          <a:bodyPr/>
          <a:lstStyle/>
          <a:p>
            <a:pPr/>
          </a:p>
          <a:p>
            <a:pPr/>
            <a:r>
              <a:t>MEDLAB Workshop - June 18, 2019</a:t>
            </a:r>
          </a:p>
          <a:p>
            <a:pPr/>
          </a:p>
          <a:p>
            <a:pPr/>
            <a:r>
              <a:t>Rania (el) Masri</a:t>
            </a:r>
            <a:endParaRPr sz="2000"/>
          </a:p>
          <a:p>
            <a:pPr>
              <a:defRPr sz="2000"/>
            </a:pPr>
            <a:r>
              <a:rPr u="sng">
                <a:hlinkClick r:id="rId2" invalidUrl="" action="" tgtFrame="" tooltip="" history="1" highlightClick="0" endSnd="0"/>
              </a:rPr>
              <a:t>facebook.com/rania.masri</a:t>
            </a:r>
            <a:r>
              <a:t> </a:t>
            </a:r>
          </a:p>
          <a:p>
            <a:pPr>
              <a:defRPr sz="2000"/>
            </a:pPr>
            <a:r>
              <a:rPr u="sng">
                <a:hlinkClick r:id="rId3" invalidUrl="" action="" tgtFrame="" tooltip="" history="1" highlightClick="0" endSnd="0"/>
              </a:rPr>
              <a:t>rania.z.masri@gmail.com</a:t>
            </a:r>
          </a:p>
          <a:p>
            <a:pPr>
              <a:defRPr sz="2000"/>
            </a:pPr>
            <a:r>
              <a:rPr u="sng">
                <a:hlinkClick r:id="rId4" invalidUrl="" action="" tgtFrame="" tooltip="" history="1" highlightClick="0" endSnd="0"/>
              </a:rPr>
              <a:t>rania.elmasri@lau.edu.lb</a:t>
            </a:r>
            <a:r>
              <a:t> </a:t>
            </a:r>
          </a:p>
        </p:txBody>
      </p:sp>
      <p:sp>
        <p:nvSpPr>
          <p:cNvPr id="121" name="Slide Number"/>
          <p:cNvSpPr txBox="1"/>
          <p:nvPr>
            <p:ph type="sldNum" sz="quarter" idx="4294967295"/>
          </p:nvPr>
        </p:nvSpPr>
        <p:spPr>
          <a:xfrm>
            <a:off x="6385373" y="9296400"/>
            <a:ext cx="227280" cy="32430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What is our position on Palestine?"/>
          <p:cNvSpPr txBox="1"/>
          <p:nvPr>
            <p:ph type="title"/>
          </p:nvPr>
        </p:nvSpPr>
        <p:spPr>
          <a:prstGeom prst="rect">
            <a:avLst/>
          </a:prstGeom>
        </p:spPr>
        <p:txBody>
          <a:bodyPr/>
          <a:lstStyle/>
          <a:p>
            <a:pPr defTabSz="484886">
              <a:defRPr sz="6640"/>
            </a:pPr>
            <a:r>
              <a:t>What is </a:t>
            </a:r>
            <a:r>
              <a:rPr b="1" u="sng">
                <a:latin typeface="Helvetica Neue"/>
                <a:ea typeface="Helvetica Neue"/>
                <a:cs typeface="Helvetica Neue"/>
                <a:sym typeface="Helvetica Neue"/>
              </a:rPr>
              <a:t>our</a:t>
            </a:r>
            <a:r>
              <a:t> position on Palestine?</a:t>
            </a:r>
          </a:p>
        </p:txBody>
      </p:sp>
      <p:sp>
        <p:nvSpPr>
          <p:cNvPr id="144" name="What do we want?…"/>
          <p:cNvSpPr txBox="1"/>
          <p:nvPr>
            <p:ph type="body" idx="1"/>
          </p:nvPr>
        </p:nvSpPr>
        <p:spPr>
          <a:prstGeom prst="rect">
            <a:avLst/>
          </a:prstGeom>
        </p:spPr>
        <p:txBody>
          <a:bodyPr/>
          <a:lstStyle/>
          <a:p>
            <a:pPr/>
            <a:r>
              <a:t>What do we want?</a:t>
            </a:r>
          </a:p>
          <a:p>
            <a:pPr/>
            <a:r>
              <a:t>Is there a neutral space? </a:t>
            </a:r>
          </a:p>
          <a:p>
            <a:pPr lvl="1">
              <a:defRPr i="1">
                <a:solidFill>
                  <a:schemeClr val="accent4"/>
                </a:solidFill>
              </a:defRPr>
            </a:pPr>
            <a:r>
              <a:t>A thief. A rapist. An occupier. </a:t>
            </a:r>
          </a:p>
          <a:p>
            <a:pPr/>
            <a:r>
              <a:t>Let’s write the framework ourselves - instead of engaging in a framework and dialogue written by the occupier and his friends.</a:t>
            </a:r>
          </a:p>
          <a:p>
            <a:pPr lvl="1"/>
            <a:r>
              <a:t>Ghassan Kanafani ….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women and children”…"/>
          <p:cNvSpPr txBox="1"/>
          <p:nvPr>
            <p:ph type="body" idx="1"/>
          </p:nvPr>
        </p:nvSpPr>
        <p:spPr>
          <a:prstGeom prst="rect">
            <a:avLst/>
          </a:prstGeom>
        </p:spPr>
        <p:txBody>
          <a:bodyPr/>
          <a:lstStyle/>
          <a:p>
            <a:pPr/>
            <a:r>
              <a:t>“women and children”</a:t>
            </a:r>
          </a:p>
          <a:p>
            <a:pPr/>
            <a:r>
              <a:t>“unarmed”</a:t>
            </a:r>
          </a:p>
          <a:p>
            <a:pPr/>
            <a:r>
              <a:t>“Gazans”</a:t>
            </a:r>
          </a:p>
          <a:p>
            <a:pPr/>
            <a:r>
              <a:t>“Arab-Israelis”</a:t>
            </a:r>
          </a:p>
          <a:p>
            <a:pPr/>
            <a:r>
              <a:t>“Palestinian cause” -  "القضية الفلسطينية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Let’s (re)write the articles"/>
          <p:cNvSpPr txBox="1"/>
          <p:nvPr>
            <p:ph type="title"/>
          </p:nvPr>
        </p:nvSpPr>
        <p:spPr>
          <a:xfrm>
            <a:off x="848698" y="3797300"/>
            <a:ext cx="11099801" cy="2159000"/>
          </a:xfrm>
          <a:prstGeom prst="rect">
            <a:avLst/>
          </a:prstGeom>
        </p:spPr>
        <p:txBody>
          <a:bodyPr/>
          <a:lstStyle>
            <a:lvl1pPr defTabSz="543305">
              <a:defRPr sz="7440"/>
            </a:lvl1pPr>
          </a:lstStyle>
          <a:p>
            <a:pPr/>
            <a:r>
              <a:t>Let’s (re)write the articles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Tools"/>
          <p:cNvSpPr txBox="1"/>
          <p:nvPr>
            <p:ph type="title"/>
          </p:nvPr>
        </p:nvSpPr>
        <p:spPr>
          <a:prstGeom prst="rect">
            <a:avLst/>
          </a:prstGeom>
        </p:spPr>
        <p:txBody>
          <a:bodyPr/>
          <a:lstStyle/>
          <a:p>
            <a:pPr/>
            <a:r>
              <a:t>Tools</a:t>
            </a:r>
          </a:p>
        </p:txBody>
      </p:sp>
      <p:sp>
        <p:nvSpPr>
          <p:cNvPr id="151" name="Palestinian Oral History Project…"/>
          <p:cNvSpPr txBox="1"/>
          <p:nvPr>
            <p:ph type="body" idx="1"/>
          </p:nvPr>
        </p:nvSpPr>
        <p:spPr>
          <a:prstGeom prst="rect">
            <a:avLst/>
          </a:prstGeom>
        </p:spPr>
        <p:txBody>
          <a:bodyPr/>
          <a:lstStyle/>
          <a:p>
            <a:pPr marL="342264" indent="-342264" defTabSz="449833">
              <a:spcBef>
                <a:spcPts val="3200"/>
              </a:spcBef>
              <a:defRPr sz="2464"/>
            </a:pPr>
            <a:r>
              <a:t>Palestinian Oral History Project</a:t>
            </a:r>
          </a:p>
          <a:p>
            <a:pPr lvl="1" marL="684529" indent="-342264" defTabSz="449833">
              <a:spcBef>
                <a:spcPts val="3200"/>
              </a:spcBef>
              <a:defRPr sz="2464"/>
            </a:pPr>
            <a:r>
              <a:rPr u="sng">
                <a:hlinkClick r:id="rId2" invalidUrl="" action="" tgtFrame="" tooltip="" history="1" highlightClick="0" endSnd="0"/>
              </a:rPr>
              <a:t>https://libraries.aub.edu.lb/poha-viewer/map/?blm_aid=6961228#</a:t>
            </a:r>
          </a:p>
          <a:p>
            <a:pPr lvl="1" marL="684529" indent="-342264" defTabSz="449833">
              <a:spcBef>
                <a:spcPts val="3200"/>
              </a:spcBef>
              <a:defRPr sz="2464"/>
            </a:pPr>
            <a:r>
              <a:rPr u="sng">
                <a:hlinkClick r:id="rId3" invalidUrl="" action="" tgtFrame="" tooltip="" history="1" highlightClick="0" endSnd="0"/>
              </a:rPr>
              <a:t>https://libraries.aub.edu.lb/poha/</a:t>
            </a:r>
            <a:r>
              <a:t> </a:t>
            </a:r>
          </a:p>
          <a:p>
            <a:pPr marL="342264" indent="-342264" defTabSz="449833">
              <a:spcBef>
                <a:spcPts val="3200"/>
              </a:spcBef>
              <a:defRPr sz="2464"/>
            </a:pPr>
            <a:r>
              <a:t>Visualizing Palestine </a:t>
            </a:r>
          </a:p>
          <a:p>
            <a:pPr lvl="1" marL="684529" indent="-342264" defTabSz="449833">
              <a:spcBef>
                <a:spcPts val="3200"/>
              </a:spcBef>
              <a:defRPr sz="2464"/>
            </a:pPr>
            <a:r>
              <a:rPr u="sng">
                <a:hlinkClick r:id="rId4" invalidUrl="" action="" tgtFrame="" tooltip="" history="1" highlightClick="0" endSnd="0"/>
              </a:rPr>
              <a:t>https://visualizingpalestine.org</a:t>
            </a:r>
          </a:p>
          <a:p>
            <a:pPr lvl="1" marL="684529" indent="-342264" defTabSz="449833">
              <a:spcBef>
                <a:spcPts val="3200"/>
              </a:spcBef>
              <a:defRPr sz="2464"/>
            </a:pPr>
            <a:r>
              <a:rPr u="sng">
                <a:hlinkClick r:id="rId5" invalidUrl="" action="" tgtFrame="" tooltip="" history="1" highlightClick="0" endSnd="0"/>
              </a:rPr>
              <a:t>https://visualizingpalestine.org/visuals?locale=ar&amp;cat_id=#visuals</a:t>
            </a:r>
            <a:r>
              <a:t> </a:t>
            </a:r>
          </a:p>
          <a:p>
            <a:pPr marL="342264" indent="-342264" defTabSz="449833">
              <a:spcBef>
                <a:spcPts val="3200"/>
              </a:spcBef>
              <a:defRPr sz="2464"/>
            </a:pPr>
            <a:r>
              <a:rPr u="sng">
                <a:hlinkClick r:id="rId6" invalidUrl="" action="" tgtFrame="" tooltip="" history="1" highlightClick="0" endSnd="0"/>
              </a:rPr>
              <a:t>https://www.facebook.com/Naastopia/</a:t>
            </a:r>
            <a:r>
              <a:t> &amp; </a:t>
            </a:r>
            <a:r>
              <a:rPr u="sng">
                <a:hlinkClick r:id="rId7" invalidUrl="" action="" tgtFrame="" tooltip="" history="1" highlightClick="0" endSnd="0"/>
              </a:rPr>
              <a:t>https://www.facebook.com/campji/</a:t>
            </a:r>
            <a:r>
              <a:t> </a:t>
            </a:r>
          </a:p>
          <a:p>
            <a:pPr marL="342264" indent="-342264" defTabSz="449833">
              <a:spcBef>
                <a:spcPts val="3200"/>
              </a:spcBef>
              <a:defRPr i="1" sz="2233"/>
            </a:pPr>
            <a:r>
              <a:t>(Challenges: Facebook? Twitter?)</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3" name="Screen Shot 2019-06-15 at 8.29.37 PM.png" descr="Screen Shot 2019-06-15 at 8.29.37 PM.png"/>
          <p:cNvPicPr>
            <a:picLocks noChangeAspect="1"/>
          </p:cNvPicPr>
          <p:nvPr/>
        </p:nvPicPr>
        <p:blipFill>
          <a:blip r:embed="rId2">
            <a:extLst/>
          </a:blip>
          <a:stretch>
            <a:fillRect/>
          </a:stretch>
        </p:blipFill>
        <p:spPr>
          <a:xfrm>
            <a:off x="895184" y="1730115"/>
            <a:ext cx="11214432" cy="6615831"/>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3" name="Screen Shot 2019-06-15 at 9.22.05 PM.png" descr="Screen Shot 2019-06-15 at 9.22.05 PM.png"/>
          <p:cNvPicPr>
            <a:picLocks noChangeAspect="1"/>
          </p:cNvPicPr>
          <p:nvPr/>
        </p:nvPicPr>
        <p:blipFill>
          <a:blip r:embed="rId2">
            <a:extLst/>
          </a:blip>
          <a:stretch>
            <a:fillRect/>
          </a:stretch>
        </p:blipFill>
        <p:spPr>
          <a:xfrm>
            <a:off x="-122050" y="245373"/>
            <a:ext cx="13004801" cy="8913660"/>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Our plan today (yes?)…"/>
          <p:cNvSpPr txBox="1"/>
          <p:nvPr>
            <p:ph type="title"/>
          </p:nvPr>
        </p:nvSpPr>
        <p:spPr>
          <a:prstGeom prst="rect">
            <a:avLst/>
          </a:prstGeom>
        </p:spPr>
        <p:txBody>
          <a:bodyPr/>
          <a:lstStyle/>
          <a:p>
            <a:pPr/>
            <a:r>
              <a:t>Our plan today </a:t>
            </a:r>
            <a:r>
              <a:rPr sz="5000"/>
              <a:t>(yes?)</a:t>
            </a:r>
            <a:endParaRPr sz="5000"/>
          </a:p>
          <a:p>
            <a:pPr>
              <a:defRPr i="1" sz="2000">
                <a:latin typeface="Helvetica Neue"/>
                <a:ea typeface="Helvetica Neue"/>
                <a:cs typeface="Helvetica Neue"/>
                <a:sym typeface="Helvetica Neue"/>
              </a:defRPr>
            </a:pPr>
            <a:r>
              <a:t>1.15 pm - 3.15 pm</a:t>
            </a:r>
          </a:p>
        </p:txBody>
      </p:sp>
      <p:sp>
        <p:nvSpPr>
          <p:cNvPr id="126" name="brief introduction (5 min)…"/>
          <p:cNvSpPr txBox="1"/>
          <p:nvPr>
            <p:ph type="body" idx="1"/>
          </p:nvPr>
        </p:nvSpPr>
        <p:spPr>
          <a:prstGeom prst="rect">
            <a:avLst/>
          </a:prstGeom>
        </p:spPr>
        <p:txBody>
          <a:bodyPr/>
          <a:lstStyle/>
          <a:p>
            <a:pPr/>
            <a:r>
              <a:t>brief introduction (5 min)</a:t>
            </a:r>
          </a:p>
          <a:p>
            <a:pPr/>
            <a:r>
              <a:t>Identifying bias in popular press articles - in groups (20 min)</a:t>
            </a:r>
          </a:p>
          <a:p>
            <a:pPr/>
            <a:r>
              <a:t>Discussing our position on Palestine (20 min)</a:t>
            </a:r>
          </a:p>
          <a:p>
            <a:pPr/>
            <a:r>
              <a:t>Discussing media bias (20 min)</a:t>
            </a:r>
          </a:p>
          <a:p>
            <a:pPr/>
            <a:r>
              <a:t>Rewriting articles - in groups  (20 min)</a:t>
            </a:r>
          </a:p>
          <a:p>
            <a:pPr/>
            <a:r>
              <a:t>Tools for us to use and open discussion (20 min)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Title"/>
          <p:cNvSpPr txBox="1"/>
          <p:nvPr>
            <p:ph type="title"/>
          </p:nvPr>
        </p:nvSpPr>
        <p:spPr>
          <a:prstGeom prst="rect">
            <a:avLst/>
          </a:prstGeom>
        </p:spPr>
        <p:txBody>
          <a:bodyPr/>
          <a:lstStyle/>
          <a:p>
            <a:pPr/>
          </a:p>
        </p:txBody>
      </p:sp>
      <p:sp>
        <p:nvSpPr>
          <p:cNvPr id="129" name="The Independent.  June 7, 2019. “Inside Lebanon’s most dangerous camps: Palestinian refugees who are incarcerated and abandoned”…"/>
          <p:cNvSpPr txBox="1"/>
          <p:nvPr>
            <p:ph type="body" idx="1"/>
          </p:nvPr>
        </p:nvSpPr>
        <p:spPr>
          <a:xfrm>
            <a:off x="952500" y="483882"/>
            <a:ext cx="11099800" cy="8393418"/>
          </a:xfrm>
          <a:prstGeom prst="rect">
            <a:avLst/>
          </a:prstGeom>
        </p:spPr>
        <p:txBody>
          <a:bodyPr/>
          <a:lstStyle/>
          <a:p>
            <a:pPr marL="457200" indent="-457200" defTabSz="420624">
              <a:spcBef>
                <a:spcPts val="3000"/>
              </a:spcBef>
              <a:buSzPct val="100000"/>
              <a:buAutoNum type="arabicPeriod" startAt="1"/>
              <a:defRPr sz="2304"/>
            </a:pPr>
            <a:r>
              <a:t>The Independent.  June 7, 2019. “Inside Lebanon’s most dangerous camps: Palestinian refugees who are incarcerated and abandoned”</a:t>
            </a:r>
          </a:p>
          <a:p>
            <a:pPr marL="457200" indent="-457200" defTabSz="420624">
              <a:spcBef>
                <a:spcPts val="3000"/>
              </a:spcBef>
              <a:buSzPct val="100000"/>
              <a:buAutoNum type="arabicPeriod" startAt="1"/>
              <a:defRPr sz="2304"/>
            </a:pPr>
            <a:r>
              <a:t>Human Rights Watch. June 12, 2019. “Gaza: Unlawful Attacks in May Fighting”</a:t>
            </a:r>
          </a:p>
          <a:p>
            <a:pPr marL="457200" indent="-457200" defTabSz="420624">
              <a:spcBef>
                <a:spcPts val="3000"/>
              </a:spcBef>
              <a:buSzPct val="100000"/>
              <a:buAutoNum type="arabicPeriod" startAt="1"/>
              <a:defRPr sz="2304"/>
            </a:pPr>
            <a:r>
              <a:t>الجمهورية. 23 آيار 2019. ”مؤتمو المنامة و حصص لبنان و الشتات الفلسطيني واليهودي</a:t>
            </a:r>
          </a:p>
          <a:p>
            <a:pPr marL="457200" indent="-457200" defTabSz="420624">
              <a:spcBef>
                <a:spcPts val="3000"/>
              </a:spcBef>
              <a:buSzPct val="100000"/>
              <a:buAutoNum type="arabicPeriod" startAt="1"/>
              <a:defRPr sz="2304"/>
            </a:pPr>
            <a:r>
              <a:t>Al Jazeera. June 14 2019.  “Israeli jets hit Gaza after rocket fire into Israel.”</a:t>
            </a:r>
          </a:p>
          <a:p>
            <a:pPr marL="457200" indent="-457200" defTabSz="420624">
              <a:spcBef>
                <a:spcPts val="3000"/>
              </a:spcBef>
              <a:buSzPct val="100000"/>
              <a:buAutoNum type="arabicPeriod" startAt="1"/>
              <a:defRPr sz="2304"/>
            </a:pPr>
            <a:r>
              <a:t>The Independent.  December 13, 2018.  “West Bank: Two Israelis and four Palestinians killed amid bloodiest flare up of violence in months.”</a:t>
            </a:r>
          </a:p>
          <a:p>
            <a:pPr marL="457200" indent="-457200" defTabSz="420624">
              <a:spcBef>
                <a:spcPts val="3000"/>
              </a:spcBef>
              <a:buSzPct val="100000"/>
              <a:buAutoNum type="arabicPeriod" startAt="1"/>
              <a:defRPr sz="2304"/>
            </a:pPr>
            <a:r>
              <a:t>NPR. May 6, 2019. “After Weekend Of Deadly Violence, Reports Of A Truce In Gaza”</a:t>
            </a:r>
          </a:p>
          <a:p>
            <a:pPr marL="457200" indent="-457200" defTabSz="420624">
              <a:spcBef>
                <a:spcPts val="3000"/>
              </a:spcBef>
              <a:buSzPct val="100000"/>
              <a:buAutoNum type="arabicPeriod" startAt="1"/>
              <a:defRPr sz="2304"/>
            </a:pPr>
            <a:r>
              <a:t>CNN. May 5, 2019.  “More than 20 reported dead in Gaza, 3 in Israel after hail of rockets and airstrikes.”</a:t>
            </a:r>
          </a:p>
          <a:p>
            <a:pPr marL="164592" indent="-164592" defTabSz="420624">
              <a:spcBef>
                <a:spcPts val="3000"/>
              </a:spcBef>
              <a:buSzPct val="100000"/>
              <a:defRPr i="1" sz="2304"/>
            </a:pPr>
            <a:r>
              <a:t>BBC News. October 22, 2015.  “Is Palestinian-Israeli violence being driven by social media?” </a:t>
            </a:r>
          </a:p>
          <a:p>
            <a:pPr marL="164592" indent="-164592" defTabSz="420624">
              <a:spcBef>
                <a:spcPts val="3000"/>
              </a:spcBef>
              <a:buSzPct val="100000"/>
              <a:defRPr i="1" sz="2304"/>
            </a:pPr>
            <a:r>
              <a:t>CNN. July 19, 2011.  “Palestinians, Israelis trade attacks; tanks sent to West Bank.”</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Israel Defense Forces said it mobilized tanks and armored vehicles to the West Bank area on Tuesday after mortar attacks were fired in Gilo, a Jewish neighborhood just outside Jerusalem…The Israelis consider [Gilo settlement] a Jerusalem suburb and Palestinians consider it occupied territory…The Palestinians blame Israel, saying the Israelis are occupying what they think should rightfully be Palestinian territory.” (CNN, 2001)"/>
          <p:cNvSpPr txBox="1"/>
          <p:nvPr>
            <p:ph type="body" idx="1"/>
          </p:nvPr>
        </p:nvSpPr>
        <p:spPr>
          <a:xfrm>
            <a:off x="775832" y="534338"/>
            <a:ext cx="11453136" cy="7965829"/>
          </a:xfrm>
          <a:prstGeom prst="rect">
            <a:avLst/>
          </a:prstGeom>
        </p:spPr>
        <p:txBody>
          <a:bodyPr/>
          <a:lstStyle>
            <a:lvl1pPr marL="0" indent="0" defTabSz="457200">
              <a:spcBef>
                <a:spcPts val="0"/>
              </a:spcBef>
              <a:buSzTx/>
              <a:buNone/>
              <a:defRPr sz="3600">
                <a:latin typeface="Georgia"/>
                <a:ea typeface="Georgia"/>
                <a:cs typeface="Georgia"/>
                <a:sym typeface="Georgia"/>
              </a:defRPr>
            </a:lvl1pPr>
          </a:lstStyle>
          <a:p>
            <a:pPr/>
            <a:r>
              <a:t>“Israel Defense Forces said it mobilized tanks and armored vehicles to the West Bank area on Tuesday after mortar attacks were fired in Gilo, a Jewish neighborhood just outside Jerusalem…The Israelis consider [Gilo settlement] a Jerusalem suburb and Palestinians consider it occupied territory…The Palestinians blame Israel, saying the Israelis are occupying what they think should rightfully be Palestinian territory.” (CNN, 2001)</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What is happening between Israelis and Palestinians? There has been a spate of stabbings and gun attacks on Israelis by Palestinians since early October, and one apparent revenge stabbing by an Israeli. The attacks, some of which have been fatal, have struck in Jerusalem and in northern and central Israeli cities and towns, and in the occupied West Bank. Israel has tightened security and clashed with rioting Palestinians, leading to deaths on the Palestinian side. There has also been associated violence in the border area inside the Gaza Strip” (BBC, 2015)"/>
          <p:cNvSpPr txBox="1"/>
          <p:nvPr>
            <p:ph type="body" idx="1"/>
          </p:nvPr>
        </p:nvSpPr>
        <p:spPr>
          <a:xfrm>
            <a:off x="511607" y="570318"/>
            <a:ext cx="11540693" cy="7913282"/>
          </a:xfrm>
          <a:prstGeom prst="rect">
            <a:avLst/>
          </a:prstGeom>
        </p:spPr>
        <p:txBody>
          <a:bodyPr/>
          <a:lstStyle/>
          <a:p>
            <a:pPr marL="0" indent="0">
              <a:buSzTx/>
              <a:buNone/>
            </a:pPr>
            <a:r>
              <a:t>“</a:t>
            </a:r>
            <a:r>
              <a:rPr b="1"/>
              <a:t>What is happening between Israelis and Palestinians?</a:t>
            </a:r>
            <a:br/>
            <a:r>
              <a:t>There has been a spate of stabbings and gun attacks on Israelis by Palestinians since early October, and one apparent revenge stabbing by an Israeli.</a:t>
            </a:r>
            <a:br/>
            <a:r>
              <a:t>The attacks, some of which have been fatal, have struck in Jerusalem and in northern and central Israeli cities and towns, and in the occupied West Bank.</a:t>
            </a:r>
            <a:br/>
            <a:r>
              <a:t>Israel has tightened security and clashed with rioting Palestinians, leading to deaths on the Palestinian side.</a:t>
            </a:r>
            <a:br/>
            <a:r>
              <a:t>There has also been associated violence in the border area inside the Gaza Strip” (BBC, 2015)</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Bias evaluation"/>
          <p:cNvSpPr txBox="1"/>
          <p:nvPr>
            <p:ph type="title"/>
          </p:nvPr>
        </p:nvSpPr>
        <p:spPr>
          <a:prstGeom prst="rect">
            <a:avLst/>
          </a:prstGeom>
        </p:spPr>
        <p:txBody>
          <a:bodyPr/>
          <a:lstStyle/>
          <a:p>
            <a:pPr/>
            <a:r>
              <a:t>Bias evaluation</a:t>
            </a:r>
          </a:p>
        </p:txBody>
      </p:sp>
      <p:sp>
        <p:nvSpPr>
          <p:cNvPr id="136" name="Headline?…"/>
          <p:cNvSpPr txBox="1"/>
          <p:nvPr>
            <p:ph type="body" idx="1"/>
          </p:nvPr>
        </p:nvSpPr>
        <p:spPr>
          <a:prstGeom prst="rect">
            <a:avLst/>
          </a:prstGeom>
        </p:spPr>
        <p:txBody>
          <a:bodyPr/>
          <a:lstStyle/>
          <a:p>
            <a:pPr marL="382270" indent="-382270" defTabSz="502412">
              <a:spcBef>
                <a:spcPts val="3600"/>
              </a:spcBef>
              <a:defRPr sz="2752"/>
            </a:pPr>
            <a:r>
              <a:t>Headline?</a:t>
            </a:r>
          </a:p>
          <a:p>
            <a:pPr marL="382270" indent="-382270" defTabSz="502412">
              <a:spcBef>
                <a:spcPts val="3600"/>
              </a:spcBef>
              <a:defRPr sz="2752"/>
            </a:pPr>
            <a:r>
              <a:t>Word choice and tone and active/passive tense?</a:t>
            </a:r>
          </a:p>
          <a:p>
            <a:pPr marL="382270" indent="-382270" defTabSz="502412">
              <a:spcBef>
                <a:spcPts val="3600"/>
              </a:spcBef>
              <a:defRPr sz="2752"/>
            </a:pPr>
            <a:r>
              <a:t>Selection and omission?</a:t>
            </a:r>
          </a:p>
          <a:p>
            <a:pPr marL="382270" indent="-382270" defTabSz="502412">
              <a:spcBef>
                <a:spcPts val="3600"/>
              </a:spcBef>
              <a:defRPr sz="2752"/>
            </a:pPr>
            <a:r>
              <a:t>placement? Where in the paper? What info is placed where in the article?</a:t>
            </a:r>
          </a:p>
          <a:p>
            <a:pPr marL="382270" indent="-382270" defTabSz="502412">
              <a:spcBef>
                <a:spcPts val="3600"/>
              </a:spcBef>
              <a:defRPr sz="2752"/>
            </a:pPr>
            <a:r>
              <a:t>Photos, captions, camera angles? Names and titles?</a:t>
            </a:r>
          </a:p>
          <a:p>
            <a:pPr marL="382270" indent="-382270" defTabSz="502412">
              <a:spcBef>
                <a:spcPts val="3600"/>
              </a:spcBef>
              <a:defRPr sz="2752"/>
            </a:pPr>
            <a:r>
              <a:t>Statistics?</a:t>
            </a:r>
          </a:p>
          <a:p>
            <a:pPr marL="382270" indent="-382270" defTabSz="502412">
              <a:spcBef>
                <a:spcPts val="3600"/>
              </a:spcBef>
              <a:defRPr sz="2752"/>
            </a:pPr>
            <a:r>
              <a:t>Source control?</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Aggressive, assertive, domineering, dynamic, pushy, forceful…"/>
          <p:cNvSpPr txBox="1"/>
          <p:nvPr>
            <p:ph type="body" idx="1"/>
          </p:nvPr>
        </p:nvSpPr>
        <p:spPr>
          <a:prstGeom prst="rect">
            <a:avLst/>
          </a:prstGeom>
        </p:spPr>
        <p:txBody>
          <a:bodyPr/>
          <a:lstStyle/>
          <a:p>
            <a:pPr marL="228600" indent="-228600" defTabSz="355600">
              <a:spcBef>
                <a:spcPts val="0"/>
              </a:spcBef>
              <a:buSzPct val="100000"/>
              <a:defRPr sz="2500">
                <a:solidFill>
                  <a:schemeClr val="accent4">
                    <a:hueOff val="468000"/>
                    <a:satOff val="-4761"/>
                    <a:lumOff val="10196"/>
                  </a:schemeClr>
                </a:solidFill>
              </a:defRPr>
            </a:pPr>
            <a:r>
              <a:t>Aggressive, assertive, domineering, dynamic, pushy, forceful</a:t>
            </a:r>
          </a:p>
          <a:p>
            <a:pPr marL="228600" indent="-228600" defTabSz="355600">
              <a:spcBef>
                <a:spcPts val="0"/>
              </a:spcBef>
              <a:buSzPct val="100000"/>
              <a:defRPr sz="2500">
                <a:solidFill>
                  <a:schemeClr val="accent4">
                    <a:hueOff val="468000"/>
                    <a:satOff val="-4761"/>
                    <a:lumOff val="10196"/>
                  </a:schemeClr>
                </a:solidFill>
              </a:defRPr>
            </a:pPr>
            <a:r>
              <a:t>Shrewd, egghead, bright, clever, brilliant, cunning, smart, intelligent, brainy </a:t>
            </a:r>
          </a:p>
          <a:p>
            <a:pPr marL="228600" indent="-228600" defTabSz="355600">
              <a:spcBef>
                <a:spcPts val="0"/>
              </a:spcBef>
              <a:buSzPct val="100000"/>
              <a:defRPr sz="2500">
                <a:solidFill>
                  <a:schemeClr val="accent4">
                    <a:hueOff val="468000"/>
                    <a:satOff val="-4761"/>
                    <a:lumOff val="10196"/>
                  </a:schemeClr>
                </a:solidFill>
              </a:defRPr>
            </a:pPr>
            <a:r>
              <a:t> politician-statesman </a:t>
            </a:r>
          </a:p>
          <a:p>
            <a:pPr marL="228600" indent="-228600" defTabSz="355600">
              <a:spcBef>
                <a:spcPts val="0"/>
              </a:spcBef>
              <a:buSzPct val="100000"/>
              <a:defRPr sz="2500">
                <a:solidFill>
                  <a:schemeClr val="accent4">
                    <a:hueOff val="468000"/>
                    <a:satOff val="-4761"/>
                    <a:lumOff val="10196"/>
                  </a:schemeClr>
                </a:solidFill>
              </a:defRPr>
            </a:pPr>
            <a:r>
              <a:t> domineering – assertive </a:t>
            </a:r>
          </a:p>
          <a:p>
            <a:pPr marL="0" indent="0" defTabSz="355600">
              <a:spcBef>
                <a:spcPts val="0"/>
              </a:spcBef>
              <a:buSzTx/>
              <a:buNone/>
              <a:defRPr sz="2500">
                <a:solidFill>
                  <a:schemeClr val="accent4">
                    <a:hueOff val="468000"/>
                    <a:satOff val="-4761"/>
                    <a:lumOff val="10196"/>
                  </a:schemeClr>
                </a:solidFill>
              </a:defRPr>
            </a:pPr>
          </a:p>
          <a:p>
            <a:pPr marL="0" indent="0" defTabSz="355600">
              <a:spcBef>
                <a:spcPts val="0"/>
              </a:spcBef>
              <a:buSzTx/>
              <a:buNone/>
              <a:defRPr sz="2500">
                <a:solidFill>
                  <a:schemeClr val="accent4">
                    <a:hueOff val="468000"/>
                    <a:satOff val="-4761"/>
                    <a:lumOff val="10196"/>
                  </a:schemeClr>
                </a:solidFill>
              </a:defRPr>
            </a:pPr>
            <a:r>
              <a:t>___ uprising, riot, demonstration, unlawful gathering , protest or disturbance </a:t>
            </a:r>
          </a:p>
          <a:p>
            <a:pPr marL="0" indent="0" defTabSz="355600">
              <a:spcBef>
                <a:spcPts val="0"/>
              </a:spcBef>
              <a:buSzTx/>
              <a:buNone/>
              <a:defRPr sz="2500">
                <a:solidFill>
                  <a:schemeClr val="accent4">
                    <a:hueOff val="468000"/>
                    <a:satOff val="-4761"/>
                    <a:lumOff val="10196"/>
                  </a:schemeClr>
                </a:solidFill>
              </a:defRPr>
            </a:pPr>
            <a:r>
              <a:t>___ guerrilla,  freedom fighter , mercenary , soldier or terrorist </a:t>
            </a:r>
          </a:p>
          <a:p>
            <a:pPr marL="0" indent="0" defTabSz="355600">
              <a:spcBef>
                <a:spcPts val="0"/>
              </a:spcBef>
              <a:buSzTx/>
              <a:buNone/>
              <a:defRPr sz="2500">
                <a:solidFill>
                  <a:schemeClr val="accent4">
                    <a:hueOff val="468000"/>
                    <a:satOff val="-4761"/>
                    <a:lumOff val="10196"/>
                  </a:schemeClr>
                </a:solidFill>
              </a:defRPr>
            </a:pPr>
          </a:p>
          <a:p>
            <a:pPr marL="0" indent="0" defTabSz="355600">
              <a:spcBef>
                <a:spcPts val="0"/>
              </a:spcBef>
              <a:buSzTx/>
              <a:buNone/>
              <a:defRPr sz="2500">
                <a:solidFill>
                  <a:schemeClr val="accent4">
                    <a:hueOff val="468000"/>
                    <a:satOff val="-4761"/>
                    <a:lumOff val="10196"/>
                  </a:schemeClr>
                </a:solidFill>
              </a:defRPr>
            </a:pPr>
            <a:r>
              <a:t>in Arabic? </a:t>
            </a:r>
          </a:p>
          <a:p>
            <a:pPr marL="0" indent="0" defTabSz="355600">
              <a:spcBef>
                <a:spcPts val="0"/>
              </a:spcBef>
              <a:buSzTx/>
              <a:buNone/>
              <a:defRPr sz="2000">
                <a:solidFill>
                  <a:schemeClr val="accent4">
                    <a:hueOff val="468000"/>
                    <a:satOff val="-4761"/>
                    <a:lumOff val="10196"/>
                  </a:schemeClr>
                </a:solidFill>
              </a:defRPr>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A study of  media coverage of the “Israel-Palestine” issue  (from  June 1967 to June 2017 ) across 5 major US newspapers found:"/>
          <p:cNvSpPr txBox="1"/>
          <p:nvPr>
            <p:ph type="title"/>
          </p:nvPr>
        </p:nvSpPr>
        <p:spPr>
          <a:prstGeom prst="rect">
            <a:avLst/>
          </a:prstGeom>
        </p:spPr>
        <p:txBody>
          <a:bodyPr/>
          <a:lstStyle>
            <a:lvl1pPr algn="l" defTabSz="457200">
              <a:lnSpc>
                <a:spcPts val="6500"/>
              </a:lnSpc>
              <a:spcBef>
                <a:spcPts val="1200"/>
              </a:spcBef>
              <a:defRPr sz="4000">
                <a:latin typeface="Times"/>
                <a:ea typeface="Times"/>
                <a:cs typeface="Times"/>
                <a:sym typeface="Times"/>
              </a:defRPr>
            </a:lvl1pPr>
          </a:lstStyle>
          <a:p>
            <a:pPr/>
            <a:r>
              <a:t>A study of  media coverage of the “Israel-Palestine” issue  (from  June 1967 to June 2017 ) across 5 major US newspapers found: </a:t>
            </a:r>
          </a:p>
        </p:txBody>
      </p:sp>
      <p:sp>
        <p:nvSpPr>
          <p:cNvPr id="141" name="Since 1967:…"/>
          <p:cNvSpPr txBox="1"/>
          <p:nvPr>
            <p:ph type="body" idx="1"/>
          </p:nvPr>
        </p:nvSpPr>
        <p:spPr>
          <a:prstGeom prst="rect">
            <a:avLst/>
          </a:prstGeom>
          <a:solidFill>
            <a:srgbClr val="FFFFFF"/>
          </a:solidFill>
        </p:spPr>
        <p:txBody>
          <a:bodyPr/>
          <a:lstStyle/>
          <a:p>
            <a:pPr marL="0" indent="0" defTabSz="329184">
              <a:spcBef>
                <a:spcPts val="0"/>
              </a:spcBef>
              <a:buSzTx/>
              <a:buNone/>
              <a:defRPr sz="1872">
                <a:solidFill>
                  <a:srgbClr val="1A1A1A"/>
                </a:solidFill>
                <a:latin typeface="Helvetica"/>
                <a:ea typeface="Helvetica"/>
                <a:cs typeface="Helvetica"/>
                <a:sym typeface="Helvetica"/>
              </a:defRPr>
            </a:pP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Since 1967:</a:t>
            </a:r>
          </a:p>
          <a:p>
            <a:pPr lvl="1" marL="429768"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 use of the word “occupation” declined by 85% in the Israeli dataset of headlines, and by 65% in the Palestinian dataset;</a:t>
            </a:r>
          </a:p>
          <a:p>
            <a:pPr lvl="1" marL="429768"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mentions of Palestinian refugees declined by an overall 93%;</a:t>
            </a:r>
          </a:p>
          <a:p>
            <a:pPr lvl="1" marL="429768"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mentions of “East Jerusalem,” distinguishing that part of the city occupied by Israel in 1967 from the rest of the city, appeared only a total of 132 times (from 99,594);</a:t>
            </a: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Israeli sources -  250% more likely to be quoted as Palestinians;</a:t>
            </a: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Number of headlines centering Israel published 4 times more than those centering Palestine;</a:t>
            </a: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Words connoting violence such as “terror” appear 3 times as much as the word “occupation” in the Palestinian dataset;</a:t>
            </a: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Coverage around the issue spikes during periods of escalated “violence”/wars.</a:t>
            </a: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Explicit recognition that Israeli settlements and settlers are illegal rarely appears in both datasets;</a:t>
            </a: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Coverage reduced dramatically in the second half of the 50-year period.</a:t>
            </a: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t>Coverage of Israel and Palestine declined since the Oslo accords in 1993.</a:t>
            </a:r>
            <a:endParaRPr>
              <a:solidFill>
                <a:srgbClr val="000000"/>
              </a:solidFill>
            </a:endParaRP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endParaRPr>
              <a:solidFill>
                <a:srgbClr val="000000"/>
              </a:solidFill>
            </a:endParaRPr>
          </a:p>
          <a:p>
            <a:pPr marL="329184" indent="-228600" defTabSz="329184">
              <a:spcBef>
                <a:spcPts val="0"/>
              </a:spcBef>
              <a:buClr>
                <a:srgbClr val="1A1A1A"/>
              </a:buClr>
              <a:buFont typeface="Helvetica"/>
              <a:buChar char="◦"/>
              <a:defRPr sz="1872">
                <a:solidFill>
                  <a:srgbClr val="1A1A1A"/>
                </a:solidFill>
                <a:latin typeface="Helvetica"/>
                <a:ea typeface="Helvetica"/>
                <a:cs typeface="Helvetica"/>
                <a:sym typeface="Helvetica"/>
              </a:defRPr>
            </a:pPr>
            <a:r>
              <a:rPr>
                <a:solidFill>
                  <a:srgbClr val="000000"/>
                </a:solidFill>
              </a:rPr>
              <a:t>FYI: </a:t>
            </a:r>
            <a:r>
              <a:rPr i="1"/>
              <a:t>The Los Angeles Times</a:t>
            </a:r>
            <a:r>
              <a:t> portrayed Palestinians most negatively, followed by </a:t>
            </a:r>
            <a:r>
              <a:rPr i="1"/>
              <a:t>The Wall Street Journal</a:t>
            </a:r>
            <a:r>
              <a:t>, </a:t>
            </a:r>
            <a:r>
              <a:rPr i="1"/>
              <a:t>Chicago Tribune</a:t>
            </a:r>
            <a:r>
              <a:t>, </a:t>
            </a:r>
            <a:r>
              <a:rPr i="1"/>
              <a:t>Washington Post</a:t>
            </a:r>
            <a:r>
              <a:t>, and lastly </a:t>
            </a:r>
            <a:r>
              <a:rPr i="1"/>
              <a:t>The New York Times</a:t>
            </a:r>
            <a:r>
              <a:t>;</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